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atrick Hand"/>
      <p:regular r:id="rId29"/>
    </p:embeddedFont>
    <p:embeddedFont>
      <p:font typeface="Caveat Brush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atrickHa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aveatBrush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11688501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1168850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4e0847c0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4e0847c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4e0847c0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4e0847c0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e0847c0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e0847c0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4e0847c0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4e0847c0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4e0847c0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4e0847c0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4e0847c0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4e0847c0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4e0847c0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4e0847c0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4e0847c0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4e0847c0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4e0847c0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4e0847c0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4e0847c0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4e0847c0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40dbdce5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40dbdce5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4e0847c0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4e0847c0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4e0847c0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4e0847c0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4e0847c0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4e0847c0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40dbdce5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40dbdce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4deb5a6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4deb5a6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4deb5a6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4deb5a6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4deb5a6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4deb5a6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4e0847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4e0847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4e0847c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4e0847c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4e0847c0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4e0847c0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a6fb54d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a6fb54d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4843" r="0" t="0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>
            <a:off x="0" y="1672375"/>
            <a:ext cx="7059452" cy="1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49750"/>
            <a:ext cx="5925900" cy="56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2751950"/>
            <a:ext cx="5925900" cy="2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sz="7200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6862500" cy="5143500"/>
          </a:xfrm>
          <a:prstGeom prst="rect">
            <a:avLst/>
          </a:prstGeom>
          <a:gradFill>
            <a:gsLst>
              <a:gs pos="0">
                <a:srgbClr val="1A1135">
                  <a:alpha val="67450"/>
                </a:srgbClr>
              </a:gs>
              <a:gs pos="50000">
                <a:srgbClr val="1A1135">
                  <a:alpha val="67450"/>
                </a:srgbClr>
              </a:gs>
              <a:gs pos="100000">
                <a:srgbClr val="1A11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4572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31185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665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0"/>
          <p:cNvGrpSpPr/>
          <p:nvPr/>
        </p:nvGrpSpPr>
        <p:grpSpPr>
          <a:xfrm>
            <a:off x="1507075" y="4334225"/>
            <a:ext cx="6144575" cy="537750"/>
            <a:chOff x="1507075" y="4334225"/>
            <a:chExt cx="6144575" cy="537750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646175" y="4386854"/>
            <a:ext cx="58515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937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937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937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937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937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-3937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-3937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-393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hyperlink" Target="https://jasmine.github.io/api/edge/matcher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Relationship Id="rId4" Type="http://schemas.openxmlformats.org/officeDocument/2006/relationships/hyperlink" Target="https://jasmine.github.io/api/edge/Spy.html#and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ervicenow.com/community/in-other-news/unlearn-series-unit-test-your-script-include-using-atf/ba-p/2285261" TargetMode="External"/><Relationship Id="rId10" Type="http://schemas.openxmlformats.org/officeDocument/2006/relationships/hyperlink" Target="https://jasmine.github.io/" TargetMode="External"/><Relationship Id="rId13" Type="http://schemas.openxmlformats.org/officeDocument/2006/relationships/hyperlink" Target="https://beingfluid.github.io/ptototypejstest/code.html" TargetMode="External"/><Relationship Id="rId12" Type="http://schemas.openxmlformats.org/officeDocument/2006/relationships/hyperlink" Target="https://www.linkedin.com/learning/learning-unit-testing-with-jasmine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rototypejs.org/" TargetMode="External"/><Relationship Id="rId4" Type="http://schemas.openxmlformats.org/officeDocument/2006/relationships/hyperlink" Target="https://beingfluid.github.io/ptototypejstest/" TargetMode="External"/><Relationship Id="rId9" Type="http://schemas.openxmlformats.org/officeDocument/2006/relationships/hyperlink" Target="https://www.udemy.com/course/unit-testing-your-javascript-with-jasmine/" TargetMode="External"/><Relationship Id="rId5" Type="http://schemas.openxmlformats.org/officeDocument/2006/relationships/hyperlink" Target="https://www.servicenow.com/community/in-other-news/objects-making-it-a-little-easier/ba-p/2281867" TargetMode="External"/><Relationship Id="rId6" Type="http://schemas.openxmlformats.org/officeDocument/2006/relationships/hyperlink" Target="https://developer.servicenow.com/dev.do#!/learn/learning-plans/xanadu/new_to_servicenow/app_store_learnv2_scripting_xanadu_script_includes" TargetMode="External"/><Relationship Id="rId7" Type="http://schemas.openxmlformats.org/officeDocument/2006/relationships/hyperlink" Target="https://www.youtube.com/watch?v=B94UUQPDyDg" TargetMode="External"/><Relationship Id="rId8" Type="http://schemas.openxmlformats.org/officeDocument/2006/relationships/hyperlink" Target="https://www.youtube.com/watch?v=zN91QeAz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The Jasmine Effect</a:t>
            </a:r>
            <a:endParaRPr sz="25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Automate; Don't Panic.</a:t>
            </a:r>
            <a:endParaRPr sz="4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 Patterns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56955" t="0"/>
          <a:stretch/>
        </p:blipFill>
        <p:spPr>
          <a:xfrm>
            <a:off x="803788" y="1666025"/>
            <a:ext cx="3804800" cy="27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4">
            <a:alphaModFix/>
          </a:blip>
          <a:srcRect b="0" l="0" r="62707" t="0"/>
          <a:stretch/>
        </p:blipFill>
        <p:spPr>
          <a:xfrm>
            <a:off x="4845738" y="1666025"/>
            <a:ext cx="3494487" cy="27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Run Server Side Script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063" y="1377925"/>
            <a:ext cx="6129869" cy="362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Suites: describe Your Tests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atrick Hand"/>
              <a:buChar char="●"/>
            </a:pP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describe</a:t>
            </a: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for </a:t>
            </a:r>
            <a:r>
              <a:rPr b="1"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grouping related specs;</a:t>
            </a: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typically, each test file has one at the top level.</a:t>
            </a:r>
            <a:endParaRPr sz="1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atrick Hand"/>
              <a:buChar char="●"/>
            </a:pP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string parameter is for naming the collection of specs, and will be concatenated with specs to make a spec's full name. </a:t>
            </a:r>
            <a:endParaRPr sz="1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atrick Hand"/>
              <a:buChar char="○"/>
            </a:pP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This aids in finding specs in a large suite.</a:t>
            </a:r>
            <a:endParaRPr sz="1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atrick Hand"/>
              <a:buChar char="○"/>
            </a:pP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If you name them well, your specs read as full sentences in traditional BDD style.</a:t>
            </a:r>
            <a:endParaRPr sz="1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Specs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Specs Specs are defined by calling the global Jasmine function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which, like describe takes a string and a function.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string is the title of the spec and the function is the spec, or test.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spec contains one or more expectations that test the state of the code.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 expectation in Jasmine is an assertion that is either true or false.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spec with all true expectations is a passing spec.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spec with one or more false expectations is a failing spec.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Expectations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Expectations are built with the function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expect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which takes a value, called the actual.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is chained with a Matcher function, which takes the expected value.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Matchers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Each matcher implements a boolean comparison between the actual value and the expected value.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is responsible for reporting to Jasmine if the expectation is true or false.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Jasmine will then pass or fail the spec.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Any matcher can evaluate to a negative assertion by chaining the call to expect with a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not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before calling the matcher.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Jasmine has a rich set of matchers included, you can find the full list in the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4"/>
              </a:rPr>
              <a:t>API docs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Setup and Teardown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To help a test suite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DRY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up any duplicated setup and teardown code, Jasmine provides the global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beforeAll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and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afterAll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functions.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As the name implies,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called once before each spec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in the describe in which it is called and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called once after each spec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beforeAll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called only once before all the specs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in describe are run, and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afterAll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called after all specs finish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beforeAll and afterAll can be used to speed up test suites with expensive setup and teardown.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The this keyword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457200" y="1657550"/>
            <a:ext cx="3070751" cy="30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way to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share variables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between a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and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is through the this keyword.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Each spec's beforeEach/it/afterEach has the this as the same empty object that is set back to empty for the next spec's beforeEach/it/afterEach.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Note: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If you want to use the this keyword to share variables,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you must use the function keyword and not arrow functions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Disabling Suites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Suites can be disabled with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xdescribe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These suites and any specs inside them are skipped when run and thus their results will show as pending.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Suites can also be focused with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fdescribe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That means only fdescribe suits will run.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Pending Specs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Pending specs do not run, but their names will show up in the results as pending.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Any spec declared with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xit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is marked as pending.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Any spec declared without a function body will also be marked pending in results.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And if you call the function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pending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anywhere in the spec body, no matter the expectations, the spec will be marked pending.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string passed to pending will be treated as a reason and displayed when the suite finishes.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Tests can also be focused with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fit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That means only fit tests will run.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Jasmine’s Got Your Back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Jasmine is a lightweight testing framework for testing JavaScript code.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does not depend on any other JavaScript frameworks.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runs in browsers and in Node.js.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And it has a clean, obvious syntax so that you can easily write tests.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Think of it as a detective who catches bugs before they cause trouble.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Automated, consistent testing.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Catching bugs early in development.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Improving script quality and maintainability.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Manually failing a spec with fail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fail function causes a spec to fail.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can take a failure message or an Error object as a parameter.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Spies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Jasmine has test double functions called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spies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spy can stub any function and tracks calls to it and all arguments. 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spy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only exists in the describe or it block in which it is defined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and will be removed after each spec.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You can define what the spy will do when invoked with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4"/>
              </a:rPr>
              <a:t>and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There are special matchers for interacting with spies.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○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toHaveBeenCalled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matcher will pass if the spy was called.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○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toHaveBeenCalledTimes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matcher will pass if the spy was called the specified number of times.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○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toHaveBeenCalledWith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matcher will return true if the argument list matches any of the recorded calls to the spy.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Spies: createSpy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When there is not a function to spy on, jasmine.createSpy can create a "bare" spy. 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This spy acts as any other spy - tracking calls, arguments, etc; But there is no implementation behind it.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References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457200" y="1499500"/>
            <a:ext cx="81435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http://prototypejs.org/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https://beingfluid.github.io/ptototypejstest/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Objects: Making It A Little Easier…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Script Includes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NOWCommunity Live Stream - Code Decoded - Using a Constants script include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Live Coding Happy Hour for 2017-02-10 - Server Scripts with Automated Test Framework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Unit testing your Javascript with jasmine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0"/>
              </a:rPr>
              <a:t>https://jasmine.github.io/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1"/>
              </a:rPr>
              <a:t>Unlearn Series - Unit Test Your Script Include Using ATF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2"/>
              </a:rPr>
              <a:t>Learning Unit Testing with Jasmine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3"/>
              </a:rPr>
              <a:t>https://beingfluid.github.io/ptototypejstest/code.html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Prototype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57200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Created by </a:t>
            </a:r>
            <a:r>
              <a:rPr b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Sam Stephenson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in 2005 to simplify and improve the process of writing JavaScript for web development.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provided various utilities and extensions to the JavaScript language, such as: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Extending built-in JavaScript objects like Array, String, and Function. 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Easier DOM traversal and manipulation.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Cross-browser support.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225" y="1669350"/>
            <a:ext cx="3108076" cy="31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ServiceNow's Secret Sauce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900" y="1352525"/>
            <a:ext cx="7118177" cy="362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875" y="1995975"/>
            <a:ext cx="3668549" cy="17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875" y="3913050"/>
            <a:ext cx="3668550" cy="34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875" y="4388500"/>
            <a:ext cx="3668549" cy="27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ServiceNow's Secret Sauce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189" l="0" r="0" t="189"/>
          <a:stretch/>
        </p:blipFill>
        <p:spPr>
          <a:xfrm>
            <a:off x="1012900" y="1352525"/>
            <a:ext cx="7118177" cy="362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325" y="2043024"/>
            <a:ext cx="3775625" cy="15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323" y="3750511"/>
            <a:ext cx="3775626" cy="41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325" y="4317025"/>
            <a:ext cx="3775626" cy="36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trick Hand"/>
              <a:buChar char="●"/>
            </a:pPr>
            <a:r>
              <a:rPr lang="en" sz="21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Script Includes are reusable server-side script logic that define a function or class. </a:t>
            </a:r>
            <a:endParaRPr sz="21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trick Hand"/>
              <a:buChar char="●"/>
            </a:pPr>
            <a:r>
              <a:rPr lang="en" sz="21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Script Includes execute their script logic only when explicitly called by other scripts.</a:t>
            </a:r>
            <a:endParaRPr sz="21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trick Hand"/>
              <a:buChar char="●"/>
            </a:pPr>
            <a:r>
              <a:rPr lang="en" sz="21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They are a powerful way to write code that can be called from multiple places, making your instance more modular, maintainable, and efficient.</a:t>
            </a:r>
            <a:endParaRPr sz="21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 Patterns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56284" t="0"/>
          <a:stretch/>
        </p:blipFill>
        <p:spPr>
          <a:xfrm>
            <a:off x="262550" y="2021925"/>
            <a:ext cx="3864100" cy="21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0" r="50629" t="0"/>
          <a:stretch/>
        </p:blipFill>
        <p:spPr>
          <a:xfrm>
            <a:off x="4380800" y="2423025"/>
            <a:ext cx="4364027" cy="14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Inheritance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150" y="1344050"/>
            <a:ext cx="3621650" cy="3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344050"/>
            <a:ext cx="3621650" cy="36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 Patterns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25" y="1927750"/>
            <a:ext cx="4054963" cy="18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625" y="1927751"/>
            <a:ext cx="4572000" cy="189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